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2" r:id="rId5"/>
    <p:sldId id="284" r:id="rId6"/>
    <p:sldId id="305" r:id="rId7"/>
    <p:sldId id="299" r:id="rId8"/>
    <p:sldId id="300" r:id="rId9"/>
    <p:sldId id="306" r:id="rId10"/>
    <p:sldId id="307" r:id="rId11"/>
    <p:sldId id="309" r:id="rId12"/>
    <p:sldId id="310" r:id="rId13"/>
    <p:sldId id="302" r:id="rId14"/>
    <p:sldId id="303" r:id="rId15"/>
    <p:sldId id="311" r:id="rId16"/>
    <p:sldId id="31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74" autoAdjust="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2/12/2020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2/12/2020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itle 1047">
            <a:extLst>
              <a:ext uri="{FF2B5EF4-FFF2-40B4-BE49-F238E27FC236}">
                <a16:creationId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/>
          <a:lstStyle/>
          <a:p>
            <a:pPr algn="r"/>
            <a:r>
              <a:rPr lang="en-US" dirty="0"/>
              <a:t>GraphQL</a:t>
            </a:r>
            <a:endParaRPr lang="en-US" b="0" i="1" dirty="0"/>
          </a:p>
        </p:txBody>
      </p:sp>
      <p:pic>
        <p:nvPicPr>
          <p:cNvPr id="1026" name="Picture 2" descr="Image result for graphql">
            <a:extLst>
              <a:ext uri="{FF2B5EF4-FFF2-40B4-BE49-F238E27FC236}">
                <a16:creationId xmlns:a16="http://schemas.microsoft.com/office/drawing/2014/main" id="{63256355-ACD6-433D-AD09-E1335B7D57E5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706" r="8929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82" r="88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Introspection queries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E3D0B3-3415-4B8C-9C87-A877797B5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326" y="1749735"/>
            <a:ext cx="9606418" cy="4606615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47EA8B-D78B-4380-9729-AD8B07F09BB5}"/>
              </a:ext>
            </a:extLst>
          </p:cNvPr>
          <p:cNvSpPr txBox="1">
            <a:spLocks/>
          </p:cNvSpPr>
          <p:nvPr/>
        </p:nvSpPr>
        <p:spPr>
          <a:xfrm>
            <a:off x="516835" y="1296955"/>
            <a:ext cx="9606880" cy="3638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 get the structure of the schema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1870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GraphQL Console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E1CAFA-AAA4-4D7A-9B5F-A7CDF0E91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961" y="2379305"/>
            <a:ext cx="7134128" cy="36458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7DE797-6603-49B9-9F6B-26E8F5D3D77E}"/>
              </a:ext>
            </a:extLst>
          </p:cNvPr>
          <p:cNvSpPr txBox="1"/>
          <p:nvPr/>
        </p:nvSpPr>
        <p:spPr>
          <a:xfrm>
            <a:off x="516834" y="1402672"/>
            <a:ext cx="9496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GraphiQL</a:t>
            </a:r>
            <a:r>
              <a:rPr lang="en-IN" dirty="0"/>
              <a:t>, </a:t>
            </a:r>
            <a:r>
              <a:rPr lang="en-IN" dirty="0" err="1"/>
              <a:t>BrandFolder</a:t>
            </a:r>
            <a:r>
              <a:rPr lang="en-IN" dirty="0"/>
              <a:t>, </a:t>
            </a:r>
            <a:r>
              <a:rPr lang="en-IN" dirty="0" err="1"/>
              <a:t>BuildKite</a:t>
            </a:r>
            <a:r>
              <a:rPr lang="en-IN" dirty="0"/>
              <a:t> etc.. </a:t>
            </a:r>
          </a:p>
        </p:txBody>
      </p:sp>
    </p:spTree>
    <p:extLst>
      <p:ext uri="{BB962C8B-B14F-4D97-AF65-F5344CB8AC3E}">
        <p14:creationId xmlns:p14="http://schemas.microsoft.com/office/powerpoint/2010/main" val="3512347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27A501-5BDC-4033-82E2-3CD48E96620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12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B7FD23-DA24-4857-9A5A-C69B4E069C7D}"/>
              </a:ext>
            </a:extLst>
          </p:cNvPr>
          <p:cNvSpPr/>
          <p:nvPr/>
        </p:nvSpPr>
        <p:spPr>
          <a:xfrm>
            <a:off x="5127627" y="2967335"/>
            <a:ext cx="193674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031504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C3BF5A-0DA4-4510-876D-DD20338611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13</a:t>
            </a:fld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34D503-6419-47BE-8FB7-2F6E73D15D3F}"/>
              </a:ext>
            </a:extLst>
          </p:cNvPr>
          <p:cNvSpPr/>
          <p:nvPr/>
        </p:nvSpPr>
        <p:spPr>
          <a:xfrm>
            <a:off x="3620278" y="2967335"/>
            <a:ext cx="388153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lvl="1"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648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837" y="466530"/>
            <a:ext cx="11212162" cy="661209"/>
          </a:xfrm>
        </p:spPr>
        <p:txBody>
          <a:bodyPr/>
          <a:lstStyle/>
          <a:p>
            <a:r>
              <a:rPr lang="en-US" dirty="0"/>
              <a:t>Concepts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3FD0A7B-7D28-48CB-92C9-52F5137B3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492704"/>
            <a:ext cx="11339999" cy="4783918"/>
          </a:xfrm>
        </p:spPr>
        <p:txBody>
          <a:bodyPr/>
          <a:lstStyle/>
          <a:p>
            <a:r>
              <a:rPr lang="en-US" dirty="0"/>
              <a:t>What is GraphQL</a:t>
            </a:r>
          </a:p>
          <a:p>
            <a:r>
              <a:rPr lang="en-US" dirty="0"/>
              <a:t>Rest vs GraphQL</a:t>
            </a:r>
          </a:p>
          <a:p>
            <a:r>
              <a:rPr lang="en-US" dirty="0"/>
              <a:t>Schema structure and Scalar types</a:t>
            </a:r>
          </a:p>
          <a:p>
            <a:r>
              <a:rPr lang="en-US" dirty="0"/>
              <a:t>GraphQL Queries (Query and Mutations)</a:t>
            </a:r>
          </a:p>
          <a:p>
            <a:r>
              <a:rPr lang="en-US" dirty="0"/>
              <a:t>Vulnerabilities</a:t>
            </a:r>
          </a:p>
          <a:p>
            <a:r>
              <a:rPr lang="en-US" dirty="0"/>
              <a:t>Demo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837" y="466530"/>
            <a:ext cx="11212162" cy="661209"/>
          </a:xfrm>
        </p:spPr>
        <p:txBody>
          <a:bodyPr/>
          <a:lstStyle/>
          <a:p>
            <a:r>
              <a:rPr lang="en-US" dirty="0"/>
              <a:t>What is GraphQL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3FD0A7B-7D28-48CB-92C9-52F5137B3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492704"/>
            <a:ext cx="11339999" cy="4783918"/>
          </a:xfrm>
        </p:spPr>
        <p:txBody>
          <a:bodyPr/>
          <a:lstStyle/>
          <a:p>
            <a:r>
              <a:rPr lang="en-US" dirty="0"/>
              <a:t>Query language for APIs</a:t>
            </a:r>
          </a:p>
          <a:p>
            <a:r>
              <a:rPr lang="en-US" dirty="0"/>
              <a:t>Developed and open-sourced by Facebook</a:t>
            </a:r>
          </a:p>
          <a:p>
            <a:r>
              <a:rPr lang="en-US" dirty="0"/>
              <a:t>Used as an alternative to REST.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E123BCD-ABEF-49D9-B2BF-1D748B61E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033" y="2599364"/>
            <a:ext cx="6790008" cy="375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648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vs GraphQL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BAA263-C630-414B-8FC5-5A39D415FC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01" t="13663" r="8200" b="8754"/>
          <a:stretch/>
        </p:blipFill>
        <p:spPr>
          <a:xfrm>
            <a:off x="516834" y="1258409"/>
            <a:ext cx="5493349" cy="282531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2BFA5E-70B1-48F2-A8E5-132461E06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805" y="2242120"/>
            <a:ext cx="6552536" cy="394455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5189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13339"/>
            <a:ext cx="11255165" cy="695740"/>
          </a:xfrm>
        </p:spPr>
        <p:txBody>
          <a:bodyPr/>
          <a:lstStyle/>
          <a:p>
            <a:r>
              <a:rPr lang="en-US" dirty="0"/>
              <a:t>Rest vs GraphQL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B3ED1B-9B07-49CF-8BE8-E1B3881C7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5" y="1485614"/>
            <a:ext cx="6481069" cy="31662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BE2F60-5E8F-46AC-B0E5-DA09407DE5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1389" y="3595777"/>
            <a:ext cx="6810414" cy="312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590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837" y="447869"/>
            <a:ext cx="11212162" cy="661209"/>
          </a:xfrm>
        </p:spPr>
        <p:txBody>
          <a:bodyPr/>
          <a:lstStyle/>
          <a:p>
            <a:r>
              <a:rPr lang="en-US" dirty="0"/>
              <a:t>Schema structure and Scalar types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3FD0A7B-7D28-48CB-92C9-52F5137B3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492704"/>
            <a:ext cx="11339999" cy="478391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4D0BE73-24BD-4C9D-92EF-DD17D1A702DF}"/>
              </a:ext>
            </a:extLst>
          </p:cNvPr>
          <p:cNvSpPr/>
          <p:nvPr/>
        </p:nvSpPr>
        <p:spPr>
          <a:xfrm>
            <a:off x="793102" y="1819469"/>
            <a:ext cx="5001208" cy="1707502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Type User {</a:t>
            </a:r>
          </a:p>
          <a:p>
            <a:r>
              <a:rPr lang="en-US" dirty="0"/>
              <a:t>	name : String!</a:t>
            </a:r>
          </a:p>
          <a:p>
            <a:r>
              <a:rPr lang="en-US" dirty="0"/>
              <a:t>	followers: Followers</a:t>
            </a:r>
          </a:p>
          <a:p>
            <a:r>
              <a:rPr lang="en-US" dirty="0"/>
              <a:t>}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D7B19C0-4A95-4A3B-8A7E-B8F7F18A918C}"/>
              </a:ext>
            </a:extLst>
          </p:cNvPr>
          <p:cNvSpPr/>
          <p:nvPr/>
        </p:nvSpPr>
        <p:spPr>
          <a:xfrm>
            <a:off x="945502" y="3910597"/>
            <a:ext cx="5001208" cy="1893044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Type Followers {</a:t>
            </a:r>
          </a:p>
          <a:p>
            <a:r>
              <a:rPr lang="en-US" dirty="0"/>
              <a:t>	name : String!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58B82-66DC-47E2-9839-AD4AA01B0B9E}"/>
              </a:ext>
            </a:extLst>
          </p:cNvPr>
          <p:cNvSpPr/>
          <p:nvPr/>
        </p:nvSpPr>
        <p:spPr>
          <a:xfrm>
            <a:off x="6932583" y="2989443"/>
            <a:ext cx="3853543" cy="156389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User : Object</a:t>
            </a:r>
          </a:p>
          <a:p>
            <a:r>
              <a:rPr lang="en-US" dirty="0">
                <a:solidFill>
                  <a:schemeClr val="tx1"/>
                </a:solidFill>
              </a:rPr>
              <a:t>Name : scalar type (String)</a:t>
            </a:r>
          </a:p>
          <a:p>
            <a:r>
              <a:rPr lang="en-US" dirty="0">
                <a:solidFill>
                  <a:schemeClr val="tx1"/>
                </a:solidFill>
              </a:rPr>
              <a:t>Followers : Object</a:t>
            </a:r>
          </a:p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108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837" y="447869"/>
            <a:ext cx="11212162" cy="661209"/>
          </a:xfrm>
        </p:spPr>
        <p:txBody>
          <a:bodyPr/>
          <a:lstStyle/>
          <a:p>
            <a:r>
              <a:rPr lang="en-US" dirty="0"/>
              <a:t>GraphQL Queries (Query and Mutation)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3FD0A7B-7D28-48CB-92C9-52F5137B3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492704"/>
            <a:ext cx="11339999" cy="5029394"/>
          </a:xfrm>
        </p:spPr>
        <p:txBody>
          <a:bodyPr/>
          <a:lstStyle/>
          <a:p>
            <a:endParaRPr lang="en-US" dirty="0"/>
          </a:p>
          <a:p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A86F2C0-B0AF-4977-9D8D-F799CC12F2E8}"/>
              </a:ext>
            </a:extLst>
          </p:cNvPr>
          <p:cNvSpPr/>
          <p:nvPr/>
        </p:nvSpPr>
        <p:spPr>
          <a:xfrm>
            <a:off x="793102" y="1412976"/>
            <a:ext cx="5001208" cy="2375253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Query {</a:t>
            </a:r>
          </a:p>
          <a:p>
            <a:r>
              <a:rPr lang="en-US" dirty="0"/>
              <a:t>          user {</a:t>
            </a:r>
          </a:p>
          <a:p>
            <a:r>
              <a:rPr lang="en-US" dirty="0"/>
              <a:t>	name</a:t>
            </a:r>
          </a:p>
          <a:p>
            <a:r>
              <a:rPr lang="en-US" dirty="0"/>
              <a:t>	followers {</a:t>
            </a:r>
          </a:p>
          <a:p>
            <a:r>
              <a:rPr lang="en-US" dirty="0"/>
              <a:t>	          name</a:t>
            </a:r>
          </a:p>
          <a:p>
            <a:r>
              <a:rPr lang="en-US" dirty="0"/>
              <a:t>	}</a:t>
            </a:r>
          </a:p>
          <a:p>
            <a:r>
              <a:rPr lang="en-US" dirty="0"/>
              <a:t>          }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72EE25E-9A6D-4EB3-BAD7-00F79101108B}"/>
              </a:ext>
            </a:extLst>
          </p:cNvPr>
          <p:cNvSpPr/>
          <p:nvPr/>
        </p:nvSpPr>
        <p:spPr>
          <a:xfrm>
            <a:off x="793102" y="4073466"/>
            <a:ext cx="5001208" cy="264800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Query {</a:t>
            </a:r>
          </a:p>
          <a:p>
            <a:r>
              <a:rPr lang="en-US" dirty="0"/>
              <a:t>          user (id: ID) {</a:t>
            </a:r>
          </a:p>
          <a:p>
            <a:r>
              <a:rPr lang="en-US" dirty="0"/>
              <a:t>	name</a:t>
            </a:r>
          </a:p>
          <a:p>
            <a:r>
              <a:rPr lang="en-US" dirty="0"/>
              <a:t>	followers {</a:t>
            </a:r>
          </a:p>
          <a:p>
            <a:r>
              <a:rPr lang="en-US" dirty="0"/>
              <a:t>	          id (id :ID)</a:t>
            </a:r>
          </a:p>
          <a:p>
            <a:r>
              <a:rPr lang="en-US" dirty="0"/>
              <a:t>	          name</a:t>
            </a:r>
          </a:p>
          <a:p>
            <a:r>
              <a:rPr lang="en-US" dirty="0"/>
              <a:t>	 }</a:t>
            </a:r>
          </a:p>
          <a:p>
            <a:r>
              <a:rPr lang="en-US" dirty="0"/>
              <a:t>          }</a:t>
            </a:r>
          </a:p>
          <a:p>
            <a:r>
              <a:rPr lang="en-US" dirty="0"/>
              <a:t>}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2A19AEC5-1597-4D62-B0A3-6867F3DFF7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776869"/>
            <a:ext cx="5483996" cy="443818"/>
          </a:xfrm>
        </p:spPr>
        <p:txBody>
          <a:bodyPr/>
          <a:lstStyle/>
          <a:p>
            <a:r>
              <a:rPr lang="en-US" dirty="0"/>
              <a:t>Fetching the data from data base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6305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3FD0A7B-7D28-48CB-92C9-52F5137B3C5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  <a:p>
            <a:endParaRPr lang="en-IN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GraphQL Queries (Query and Mutation)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0C4B90-BAE7-4A21-9A3C-C5803710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776869"/>
            <a:ext cx="5483996" cy="443818"/>
          </a:xfrm>
        </p:spPr>
        <p:txBody>
          <a:bodyPr/>
          <a:lstStyle/>
          <a:p>
            <a:r>
              <a:rPr lang="en-US" dirty="0"/>
              <a:t>Mutation : Modifying the database</a:t>
            </a:r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A86F2C0-B0AF-4977-9D8D-F799CC12F2E8}"/>
              </a:ext>
            </a:extLst>
          </p:cNvPr>
          <p:cNvSpPr/>
          <p:nvPr/>
        </p:nvSpPr>
        <p:spPr>
          <a:xfrm>
            <a:off x="793102" y="1412977"/>
            <a:ext cx="5001208" cy="2016024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mutation {</a:t>
            </a:r>
          </a:p>
          <a:p>
            <a:r>
              <a:rPr lang="en-US" dirty="0"/>
              <a:t>          addPost( name : “name”, posts : “post”){</a:t>
            </a:r>
          </a:p>
          <a:p>
            <a:r>
              <a:rPr lang="en-US" dirty="0"/>
              <a:t>	posts</a:t>
            </a:r>
          </a:p>
          <a:p>
            <a:r>
              <a:rPr lang="en-US" dirty="0"/>
              <a:t>          }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72EE25E-9A6D-4EB3-BAD7-00F79101108B}"/>
              </a:ext>
            </a:extLst>
          </p:cNvPr>
          <p:cNvSpPr/>
          <p:nvPr/>
        </p:nvSpPr>
        <p:spPr>
          <a:xfrm>
            <a:off x="793102" y="3714238"/>
            <a:ext cx="5635690" cy="300723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fields: () =&gt; ({</a:t>
            </a:r>
          </a:p>
          <a:p>
            <a:r>
              <a:rPr lang="en-IN" dirty="0"/>
              <a:t>    addPost: {</a:t>
            </a:r>
          </a:p>
          <a:p>
            <a:r>
              <a:rPr lang="en-IN" dirty="0"/>
              <a:t>      type: postType,</a:t>
            </a:r>
          </a:p>
          <a:p>
            <a:r>
              <a:rPr lang="en-IN" dirty="0"/>
              <a:t>      description: ’Add a post to a user’,</a:t>
            </a:r>
          </a:p>
          <a:p>
            <a:r>
              <a:rPr lang="en-IN" dirty="0"/>
              <a:t>      args: {</a:t>
            </a:r>
          </a:p>
          <a:p>
            <a:r>
              <a:rPr lang="en-IN" dirty="0"/>
              <a:t>        name: { type: GraphQLNonNull(GraphQLString) },</a:t>
            </a:r>
          </a:p>
          <a:p>
            <a:r>
              <a:rPr lang="en-IN" dirty="0"/>
              <a:t>        posts: { type: GraphQLNonNull(GraphQLString) }</a:t>
            </a:r>
          </a:p>
          <a:p>
            <a:r>
              <a:rPr lang="en-IN" dirty="0"/>
              <a:t>      }</a:t>
            </a:r>
          </a:p>
        </p:txBody>
      </p:sp>
    </p:spTree>
    <p:extLst>
      <p:ext uri="{BB962C8B-B14F-4D97-AF65-F5344CB8AC3E}">
        <p14:creationId xmlns:p14="http://schemas.microsoft.com/office/powerpoint/2010/main" val="2909532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837" y="466530"/>
            <a:ext cx="11212162" cy="661209"/>
          </a:xfrm>
        </p:spPr>
        <p:txBody>
          <a:bodyPr/>
          <a:lstStyle/>
          <a:p>
            <a:r>
              <a:rPr lang="en-US" dirty="0"/>
              <a:t>Vulnerabilities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3FD0A7B-7D28-48CB-92C9-52F5137B3C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492704"/>
            <a:ext cx="11339999" cy="4783918"/>
          </a:xfrm>
        </p:spPr>
        <p:txBody>
          <a:bodyPr/>
          <a:lstStyle/>
          <a:p>
            <a:endParaRPr lang="en-US" dirty="0"/>
          </a:p>
          <a:p>
            <a:r>
              <a:rPr lang="en-IN" dirty="0">
                <a:solidFill>
                  <a:schemeClr val="tx1"/>
                </a:solidFill>
              </a:rPr>
              <a:t>SQL</a:t>
            </a: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r>
              <a:rPr lang="en-IN" dirty="0">
                <a:solidFill>
                  <a:schemeClr val="tx1"/>
                </a:solidFill>
              </a:rPr>
              <a:t>Malicious Query </a:t>
            </a: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endParaRPr lang="en-IN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IN" dirty="0">
              <a:solidFill>
                <a:schemeClr val="tx1"/>
              </a:solidFill>
            </a:endParaRPr>
          </a:p>
          <a:p>
            <a:r>
              <a:rPr lang="en-IN" dirty="0">
                <a:solidFill>
                  <a:schemeClr val="tx1"/>
                </a:solidFill>
              </a:rPr>
              <a:t>DOS with improper schema design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3A90E2D-4C52-42B9-B735-0C58FAED6225}"/>
              </a:ext>
            </a:extLst>
          </p:cNvPr>
          <p:cNvSpPr/>
          <p:nvPr/>
        </p:nvSpPr>
        <p:spPr>
          <a:xfrm>
            <a:off x="1446247" y="1567350"/>
            <a:ext cx="3694920" cy="1166520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Query {</a:t>
            </a:r>
          </a:p>
          <a:p>
            <a:r>
              <a:rPr lang="en-US" dirty="0"/>
              <a:t>          user (id: “2’ or '1’=‘1 ”) {</a:t>
            </a:r>
          </a:p>
          <a:p>
            <a:r>
              <a:rPr lang="en-US" dirty="0"/>
              <a:t>	name</a:t>
            </a:r>
          </a:p>
          <a:p>
            <a:r>
              <a:rPr lang="en-US" dirty="0"/>
              <a:t>}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6AB4048-8D26-41A7-8372-C57A5E119E6A}"/>
              </a:ext>
            </a:extLst>
          </p:cNvPr>
          <p:cNvSpPr/>
          <p:nvPr/>
        </p:nvSpPr>
        <p:spPr>
          <a:xfrm>
            <a:off x="2677885" y="3210801"/>
            <a:ext cx="5075854" cy="168776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mutation {</a:t>
            </a:r>
          </a:p>
          <a:p>
            <a:r>
              <a:rPr lang="en-US" dirty="0"/>
              <a:t>          addPost( name : “name”, posts : “</a:t>
            </a:r>
            <a:r>
              <a:rPr lang="fr-FR" dirty="0"/>
              <a:t>&lt;script&gt;alert(document.cookie);&lt;/script&gt;</a:t>
            </a:r>
            <a:r>
              <a:rPr lang="en-US" dirty="0"/>
              <a:t>”){</a:t>
            </a:r>
          </a:p>
          <a:p>
            <a:r>
              <a:rPr lang="en-US" dirty="0"/>
              <a:t>	posts</a:t>
            </a:r>
          </a:p>
          <a:p>
            <a:r>
              <a:rPr lang="en-US" dirty="0"/>
              <a:t>          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45207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0</TotalTime>
  <Words>362</Words>
  <Application>Microsoft Office PowerPoint</Application>
  <PresentationFormat>Widescreen</PresentationFormat>
  <Paragraphs>101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Corbel</vt:lpstr>
      <vt:lpstr>Garamond</vt:lpstr>
      <vt:lpstr>Times New Roman</vt:lpstr>
      <vt:lpstr>Office Theme</vt:lpstr>
      <vt:lpstr>GraphQL</vt:lpstr>
      <vt:lpstr>Concepts</vt:lpstr>
      <vt:lpstr>What is GraphQL</vt:lpstr>
      <vt:lpstr>Rest vs GraphQL</vt:lpstr>
      <vt:lpstr>Rest vs GraphQL</vt:lpstr>
      <vt:lpstr>Schema structure and Scalar types</vt:lpstr>
      <vt:lpstr>GraphQL Queries (Query and Mutation)</vt:lpstr>
      <vt:lpstr>GraphQL Queries (Query and Mutation)</vt:lpstr>
      <vt:lpstr>Vulnerabilities</vt:lpstr>
      <vt:lpstr>Introspection queries</vt:lpstr>
      <vt:lpstr>GraphQL Console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2020-01-19T06:21:20Z</dcterms:created>
  <dcterms:modified xsi:type="dcterms:W3CDTF">2020-02-12T13:04:03Z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